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6"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7FE23-3C3A-4384-872B-DC43C79D1263}">
          <p14:sldIdLst>
            <p14:sldId id="257"/>
            <p14:sldId id="256"/>
            <p14:sldId id="258"/>
            <p14:sldId id="259"/>
            <p14:sldId id="260"/>
            <p14:sldId id="261"/>
            <p14:sldId id="262"/>
            <p14:sldId id="266"/>
            <p14:sldId id="263"/>
            <p14:sldId id="267"/>
            <p14:sldId id="264"/>
            <p14:sldId id="265"/>
            <p14:sldId id="268"/>
            <p14:sldId id="269"/>
            <p14:sldId id="270"/>
            <p14:sldId id="271"/>
            <p14:sldId id="272"/>
            <p14:sldId id="274"/>
            <p14:sldId id="276"/>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63" d="100"/>
          <a:sy n="163" d="100"/>
        </p:scale>
        <p:origin x="246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
        <p:nvSpPr>
          <p:cNvPr id="3" name="TextBox 2">
            <a:extLst>
              <a:ext uri="{FF2B5EF4-FFF2-40B4-BE49-F238E27FC236}">
                <a16:creationId xmlns:a16="http://schemas.microsoft.com/office/drawing/2014/main" id="{BCBC1A0F-7B77-4278-9139-4683B6CAC5BC}"/>
              </a:ext>
            </a:extLst>
          </p:cNvPr>
          <p:cNvSpPr txBox="1"/>
          <p:nvPr/>
        </p:nvSpPr>
        <p:spPr>
          <a:xfrm>
            <a:off x="674077" y="3018673"/>
            <a:ext cx="5136642" cy="553998"/>
          </a:xfrm>
          <a:prstGeom prst="rect">
            <a:avLst/>
          </a:prstGeom>
          <a:noFill/>
        </p:spPr>
        <p:txBody>
          <a:bodyPr wrap="square" rtlCol="0">
            <a:spAutoFit/>
          </a:bodyPr>
          <a:lstStyle/>
          <a:p>
            <a:r>
              <a:rPr lang="en-GB" sz="1000" dirty="0"/>
              <a:t>Over the Easter break, I dedicated some time to fixing old features that were currently not working, like pathfinding, saving/loading and character creation and rendering. So the results on the following slides are the game with these added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37047" y="207426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913" y="2308572"/>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6219446" y="2902079"/>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390" y="3279693"/>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6237047" y="4556453"/>
            <a:ext cx="5715343"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587936"/>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201801"/>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646378"/>
            <a:ext cx="2905340" cy="26989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1" y="5249793"/>
            <a:ext cx="3842070" cy="10539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710F4A-09F2-4011-8F23-2308B0E48F5A}"/>
              </a:ext>
            </a:extLst>
          </p:cNvPr>
          <p:cNvSpPr txBox="1"/>
          <p:nvPr/>
        </p:nvSpPr>
        <p:spPr>
          <a:xfrm>
            <a:off x="3337613" y="1904384"/>
            <a:ext cx="1904290" cy="707886"/>
          </a:xfrm>
          <a:prstGeom prst="rect">
            <a:avLst/>
          </a:prstGeom>
          <a:noFill/>
        </p:spPr>
        <p:txBody>
          <a:bodyPr wrap="square" rtlCol="0">
            <a:spAutoFit/>
          </a:bodyPr>
          <a:lstStyle/>
          <a:p>
            <a:r>
              <a:rPr lang="en-GB" sz="1000" dirty="0"/>
              <a:t>The 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176179" y="4657624"/>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4059271"/>
            <a:ext cx="5805180" cy="2244434"/>
          </a:xfrm>
          <a:prstGeom prst="rect">
            <a:avLst/>
          </a:prstGeom>
        </p:spPr>
      </p:pic>
      <p:sp>
        <p:nvSpPr>
          <p:cNvPr id="12" name="TextBox 11">
            <a:extLst>
              <a:ext uri="{FF2B5EF4-FFF2-40B4-BE49-F238E27FC236}">
                <a16:creationId xmlns:a16="http://schemas.microsoft.com/office/drawing/2014/main" id="{7C161C26-43F4-4F25-BA4D-37FE58618950}"/>
              </a:ext>
            </a:extLst>
          </p:cNvPr>
          <p:cNvSpPr txBox="1"/>
          <p:nvPr/>
        </p:nvSpPr>
        <p:spPr>
          <a:xfrm>
            <a:off x="173446" y="614450"/>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pic>
        <p:nvPicPr>
          <p:cNvPr id="3" name="Picture 2">
            <a:extLst>
              <a:ext uri="{FF2B5EF4-FFF2-40B4-BE49-F238E27FC236}">
                <a16:creationId xmlns:a16="http://schemas.microsoft.com/office/drawing/2014/main" id="{83D39562-7CC8-4687-B608-B4D1309E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2" y="1097372"/>
            <a:ext cx="5521566" cy="1563015"/>
          </a:xfrm>
          <a:prstGeom prst="rect">
            <a:avLst/>
          </a:prstGeom>
        </p:spPr>
      </p:pic>
      <p:pic>
        <p:nvPicPr>
          <p:cNvPr id="7" name="Picture 6">
            <a:extLst>
              <a:ext uri="{FF2B5EF4-FFF2-40B4-BE49-F238E27FC236}">
                <a16:creationId xmlns:a16="http://schemas.microsoft.com/office/drawing/2014/main" id="{29B12026-BBAB-4041-ADA3-792995DA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2" y="2743199"/>
            <a:ext cx="2722098" cy="2215661"/>
          </a:xfrm>
          <a:prstGeom prst="rect">
            <a:avLst/>
          </a:prstGeom>
        </p:spPr>
      </p:pic>
      <p:sp>
        <p:nvSpPr>
          <p:cNvPr id="8" name="TextBox 7">
            <a:extLst>
              <a:ext uri="{FF2B5EF4-FFF2-40B4-BE49-F238E27FC236}">
                <a16:creationId xmlns:a16="http://schemas.microsoft.com/office/drawing/2014/main" id="{A48241D4-5969-4348-BAFF-FF808D37697D}"/>
              </a:ext>
            </a:extLst>
          </p:cNvPr>
          <p:cNvSpPr txBox="1"/>
          <p:nvPr/>
        </p:nvSpPr>
        <p:spPr>
          <a:xfrm>
            <a:off x="173446" y="614450"/>
            <a:ext cx="5136642" cy="400110"/>
          </a:xfrm>
          <a:prstGeom prst="rect">
            <a:avLst/>
          </a:prstGeom>
          <a:noFill/>
        </p:spPr>
        <p:txBody>
          <a:bodyPr wrap="square" rtlCol="0">
            <a:spAutoFit/>
          </a:bodyPr>
          <a:lstStyle/>
          <a:p>
            <a:r>
              <a:rPr lang="en-GB" sz="1000" dirty="0"/>
              <a:t>When profiling all these results, I generally have windows task manager open </a:t>
            </a:r>
            <a:r>
              <a:rPr lang="en-GB" sz="1000" dirty="0" err="1"/>
              <a:t>aswell</a:t>
            </a:r>
            <a:r>
              <a:rPr lang="en-GB" sz="1000" dirty="0"/>
              <a:t>, as it is often a good tool to quickly identify bottlenecks.</a:t>
            </a:r>
          </a:p>
        </p:txBody>
      </p:sp>
      <p:sp>
        <p:nvSpPr>
          <p:cNvPr id="9" name="TextBox 8">
            <a:extLst>
              <a:ext uri="{FF2B5EF4-FFF2-40B4-BE49-F238E27FC236}">
                <a16:creationId xmlns:a16="http://schemas.microsoft.com/office/drawing/2014/main" id="{80C9DDDF-FC76-4951-A4DC-3BA4C2EA5972}"/>
              </a:ext>
            </a:extLst>
          </p:cNvPr>
          <p:cNvSpPr txBox="1"/>
          <p:nvPr/>
        </p:nvSpPr>
        <p:spPr>
          <a:xfrm>
            <a:off x="2929834" y="2774187"/>
            <a:ext cx="2461313" cy="1015663"/>
          </a:xfrm>
          <a:prstGeom prst="rect">
            <a:avLst/>
          </a:prstGeom>
          <a:noFill/>
        </p:spPr>
        <p:txBody>
          <a:bodyPr wrap="square" rtlCol="0">
            <a:spAutoFit/>
          </a:bodyPr>
          <a:lstStyle/>
          <a:p>
            <a:r>
              <a:rPr lang="en-GB" sz="1000" dirty="0"/>
              <a:t>When running in release mode, the Render Objects and render Atlas functions both are still the two largest resource hogs, using 2,919 and 2,600 inclusive samples. Compared to pathfinding which is using 1000.</a:t>
            </a:r>
          </a:p>
        </p:txBody>
      </p:sp>
      <p:pic>
        <p:nvPicPr>
          <p:cNvPr id="11" name="Picture 10">
            <a:extLst>
              <a:ext uri="{FF2B5EF4-FFF2-40B4-BE49-F238E27FC236}">
                <a16:creationId xmlns:a16="http://schemas.microsoft.com/office/drawing/2014/main" id="{BEAB0C52-DFC8-4833-93BB-8D21D968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121" y="3851029"/>
            <a:ext cx="2662444" cy="2743200"/>
          </a:xfrm>
          <a:prstGeom prst="rect">
            <a:avLst/>
          </a:prstGeom>
        </p:spPr>
      </p:pic>
      <p:sp>
        <p:nvSpPr>
          <p:cNvPr id="12" name="TextBox 11">
            <a:extLst>
              <a:ext uri="{FF2B5EF4-FFF2-40B4-BE49-F238E27FC236}">
                <a16:creationId xmlns:a16="http://schemas.microsoft.com/office/drawing/2014/main" id="{62739269-612B-4A98-ADDE-D946BFEE1063}"/>
              </a:ext>
            </a:extLst>
          </p:cNvPr>
          <p:cNvSpPr txBox="1"/>
          <p:nvPr/>
        </p:nvSpPr>
        <p:spPr>
          <a:xfrm>
            <a:off x="87922" y="5095112"/>
            <a:ext cx="2223923" cy="1477328"/>
          </a:xfrm>
          <a:prstGeom prst="rect">
            <a:avLst/>
          </a:prstGeom>
          <a:noFill/>
        </p:spPr>
        <p:txBody>
          <a:bodyPr wrap="square" rtlCol="0">
            <a:spAutoFit/>
          </a:bodyPr>
          <a:lstStyle/>
          <a:p>
            <a:r>
              <a:rPr lang="en-GB" sz="1000" dirty="0"/>
              <a:t>The profiler has inclusive and exclusive samples, Inclusive samples is the amount of execution time spent in a function, including the time spent in functions that the function calls.</a:t>
            </a:r>
          </a:p>
          <a:p>
            <a:endParaRPr lang="en-GB" sz="1000" dirty="0"/>
          </a:p>
          <a:p>
            <a:r>
              <a:rPr lang="en-GB" sz="1000" dirty="0"/>
              <a:t>Exclusive samples is the time spent in that function, excluding the time spent in functions in that function.</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7" y="3998222"/>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1015663"/>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 All it was doing was rendering about 38 chunks, which had 8x8 cells.</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290087" y="4650630"/>
            <a:ext cx="5136642" cy="707886"/>
          </a:xfrm>
          <a:prstGeom prst="rect">
            <a:avLst/>
          </a:prstGeom>
          <a:noFill/>
        </p:spPr>
        <p:txBody>
          <a:bodyPr wrap="square" rtlCol="0">
            <a:spAutoFit/>
          </a:bodyPr>
          <a:lstStyle/>
          <a:p>
            <a:r>
              <a:rPr lang="en-GB" sz="1000" dirty="0"/>
              <a:t>One improvement I will try to make in the future is to make the whole cell rendering class run in it’s own thread instead of creating a thread for each chunk. However the render function has a lot of dependencies that I will have to work around, which will take a lot of work. </a:t>
            </a:r>
          </a:p>
          <a:p>
            <a:r>
              <a:rPr lang="en-GB" sz="1000" dirty="0"/>
              <a:t>As I have found multi-threading in C++ is significantly harder than when I did it in java.</a:t>
            </a:r>
          </a:p>
        </p:txBody>
      </p:sp>
      <p:pic>
        <p:nvPicPr>
          <p:cNvPr id="9" name="Picture 8">
            <a:extLst>
              <a:ext uri="{FF2B5EF4-FFF2-40B4-BE49-F238E27FC236}">
                <a16:creationId xmlns:a16="http://schemas.microsoft.com/office/drawing/2014/main" id="{BF0F3091-3EB2-4E11-85EA-94DBCDC57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561" y="3998222"/>
            <a:ext cx="4394684" cy="2307940"/>
          </a:xfrm>
          <a:prstGeom prst="rect">
            <a:avLst/>
          </a:prstGeom>
        </p:spPr>
      </p:pic>
      <p:sp>
        <p:nvSpPr>
          <p:cNvPr id="14" name="TextBox 13">
            <a:extLst>
              <a:ext uri="{FF2B5EF4-FFF2-40B4-BE49-F238E27FC236}">
                <a16:creationId xmlns:a16="http://schemas.microsoft.com/office/drawing/2014/main" id="{C36261ED-91E4-40B5-9C5A-8E534298318D}"/>
              </a:ext>
            </a:extLst>
          </p:cNvPr>
          <p:cNvSpPr txBox="1"/>
          <p:nvPr/>
        </p:nvSpPr>
        <p:spPr>
          <a:xfrm>
            <a:off x="5870432" y="958140"/>
            <a:ext cx="2478990" cy="1477328"/>
          </a:xfrm>
          <a:prstGeom prst="rect">
            <a:avLst/>
          </a:prstGeom>
          <a:noFill/>
        </p:spPr>
        <p:txBody>
          <a:bodyPr wrap="square" rtlCol="0">
            <a:spAutoFit/>
          </a:bodyPr>
          <a:lstStyle/>
          <a:p>
            <a:r>
              <a:rPr lang="en-GB" sz="1000" dirty="0"/>
              <a:t>This is the performance difference from when I tried to do threading for my program. As I was creating and deleting so many threads, this lead to significantly decreased performance, as you can see on the right, all the threads being created as the time increases.</a:t>
            </a:r>
          </a:p>
          <a:p>
            <a:r>
              <a:rPr lang="en-GB" sz="1000" dirty="0"/>
              <a:t>There were roughly 50,000 threads created for a 10 seconds game.</a:t>
            </a:r>
          </a:p>
        </p:txBody>
      </p:sp>
      <p:pic>
        <p:nvPicPr>
          <p:cNvPr id="15" name="Picture 14">
            <a:extLst>
              <a:ext uri="{FF2B5EF4-FFF2-40B4-BE49-F238E27FC236}">
                <a16:creationId xmlns:a16="http://schemas.microsoft.com/office/drawing/2014/main" id="{A360B8A6-83D9-4F44-93BD-CD9E29165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469" y="176169"/>
            <a:ext cx="3396644" cy="3409511"/>
          </a:xfrm>
          <a:prstGeom prst="rect">
            <a:avLst/>
          </a:prstGeom>
        </p:spPr>
      </p:pic>
      <p:sp>
        <p:nvSpPr>
          <p:cNvPr id="17" name="TextBox 16">
            <a:extLst>
              <a:ext uri="{FF2B5EF4-FFF2-40B4-BE49-F238E27FC236}">
                <a16:creationId xmlns:a16="http://schemas.microsoft.com/office/drawing/2014/main" id="{5B033992-6D84-4D65-904C-0440B10E3068}"/>
              </a:ext>
            </a:extLst>
          </p:cNvPr>
          <p:cNvSpPr txBox="1"/>
          <p:nvPr/>
        </p:nvSpPr>
        <p:spPr>
          <a:xfrm>
            <a:off x="10354509" y="4105751"/>
            <a:ext cx="1749567" cy="1631216"/>
          </a:xfrm>
          <a:prstGeom prst="rect">
            <a:avLst/>
          </a:prstGeom>
          <a:noFill/>
        </p:spPr>
        <p:txBody>
          <a:bodyPr wrap="square" rtlCol="0">
            <a:spAutoFit/>
          </a:bodyPr>
          <a:lstStyle/>
          <a:p>
            <a:r>
              <a:rPr lang="en-GB" sz="1000" dirty="0"/>
              <a:t>The image to the left shows the decreased performance, of </a:t>
            </a:r>
            <a:r>
              <a:rPr lang="en-GB" sz="1000" dirty="0" err="1"/>
              <a:t>renderObjects</a:t>
            </a:r>
            <a:r>
              <a:rPr lang="en-GB" sz="1000" dirty="0"/>
              <a:t>, compared to a previous profiler run.</a:t>
            </a:r>
          </a:p>
          <a:p>
            <a:endParaRPr lang="en-GB" sz="1000" dirty="0"/>
          </a:p>
          <a:p>
            <a:r>
              <a:rPr lang="en-GB" sz="1000" dirty="0"/>
              <a:t>(Ignore the increase in menu performance, this is due to me having the menu open for a longer period than the previous run) </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77" y="1918525"/>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6B2249-ABFD-458A-8337-9D36E0D6B73C}"/>
              </a:ext>
            </a:extLst>
          </p:cNvPr>
          <p:cNvSpPr txBox="1"/>
          <p:nvPr/>
        </p:nvSpPr>
        <p:spPr>
          <a:xfrm>
            <a:off x="234900" y="176169"/>
            <a:ext cx="3915069" cy="400110"/>
          </a:xfrm>
          <a:prstGeom prst="rect">
            <a:avLst/>
          </a:prstGeom>
          <a:noFill/>
        </p:spPr>
        <p:txBody>
          <a:bodyPr wrap="square" rtlCol="0">
            <a:spAutoFit/>
          </a:bodyPr>
          <a:lstStyle/>
          <a:p>
            <a:r>
              <a:rPr lang="en-GB" sz="2000" dirty="0"/>
              <a:t>Small Batch Rendering Change</a:t>
            </a:r>
          </a:p>
        </p:txBody>
      </p:sp>
      <p:sp>
        <p:nvSpPr>
          <p:cNvPr id="5" name="TextBox 4">
            <a:extLst>
              <a:ext uri="{FF2B5EF4-FFF2-40B4-BE49-F238E27FC236}">
                <a16:creationId xmlns:a16="http://schemas.microsoft.com/office/drawing/2014/main" id="{065BD19A-4049-4F51-8B0B-D5EC7533F8B3}"/>
              </a:ext>
            </a:extLst>
          </p:cNvPr>
          <p:cNvSpPr txBox="1"/>
          <p:nvPr/>
        </p:nvSpPr>
        <p:spPr>
          <a:xfrm>
            <a:off x="234900" y="815665"/>
            <a:ext cx="5243109" cy="861774"/>
          </a:xfrm>
          <a:prstGeom prst="rect">
            <a:avLst/>
          </a:prstGeom>
          <a:noFill/>
        </p:spPr>
        <p:txBody>
          <a:bodyPr wrap="square" rtlCol="0">
            <a:spAutoFit/>
          </a:bodyPr>
          <a:lstStyle/>
          <a:p>
            <a:r>
              <a:rPr lang="en-GB" sz="1000" dirty="0"/>
              <a:t>When I was looking over the rendering, I realised I was looping through a large vector twice, this could be resolved by creating two different vectors, of different sizes.</a:t>
            </a:r>
          </a:p>
          <a:p>
            <a:r>
              <a:rPr lang="en-GB" sz="1000" dirty="0"/>
              <a:t>Because currently I had one vector of all the textures locations in the level, which I was looping over once before I rendered the player, and then again to render over the player. This means there was a lot of loops that were not actually doing anything.</a:t>
            </a:r>
          </a:p>
        </p:txBody>
      </p:sp>
      <p:pic>
        <p:nvPicPr>
          <p:cNvPr id="7" name="Picture 6">
            <a:extLst>
              <a:ext uri="{FF2B5EF4-FFF2-40B4-BE49-F238E27FC236}">
                <a16:creationId xmlns:a16="http://schemas.microsoft.com/office/drawing/2014/main" id="{E414EE21-E6F9-43BC-B57D-1123061DF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9" y="1742551"/>
            <a:ext cx="3465992" cy="2045677"/>
          </a:xfrm>
          <a:prstGeom prst="rect">
            <a:avLst/>
          </a:prstGeom>
        </p:spPr>
      </p:pic>
      <p:sp>
        <p:nvSpPr>
          <p:cNvPr id="8" name="TextBox 7">
            <a:extLst>
              <a:ext uri="{FF2B5EF4-FFF2-40B4-BE49-F238E27FC236}">
                <a16:creationId xmlns:a16="http://schemas.microsoft.com/office/drawing/2014/main" id="{4863E3B2-DD4E-4C9C-9B4D-EDEF29471BBC}"/>
              </a:ext>
            </a:extLst>
          </p:cNvPr>
          <p:cNvSpPr txBox="1"/>
          <p:nvPr/>
        </p:nvSpPr>
        <p:spPr>
          <a:xfrm>
            <a:off x="198149" y="4045373"/>
            <a:ext cx="5243109" cy="400110"/>
          </a:xfrm>
          <a:prstGeom prst="rect">
            <a:avLst/>
          </a:prstGeom>
          <a:noFill/>
        </p:spPr>
        <p:txBody>
          <a:bodyPr wrap="square" rtlCol="0">
            <a:spAutoFit/>
          </a:bodyPr>
          <a:lstStyle/>
          <a:p>
            <a:r>
              <a:rPr lang="en-GB" sz="1000" dirty="0"/>
              <a:t>To rectify this I simply created two different vectors, and when I added the texture, checked which vector it should go in with a simple if else statement.</a:t>
            </a:r>
          </a:p>
        </p:txBody>
      </p:sp>
      <p:pic>
        <p:nvPicPr>
          <p:cNvPr id="10" name="Picture 9">
            <a:extLst>
              <a:ext uri="{FF2B5EF4-FFF2-40B4-BE49-F238E27FC236}">
                <a16:creationId xmlns:a16="http://schemas.microsoft.com/office/drawing/2014/main" id="{9ADFC8C7-71FF-42F8-B8D8-41ECF9711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47" y="4507482"/>
            <a:ext cx="1530791" cy="297939"/>
          </a:xfrm>
          <a:prstGeom prst="rect">
            <a:avLst/>
          </a:prstGeom>
        </p:spPr>
      </p:pic>
      <p:pic>
        <p:nvPicPr>
          <p:cNvPr id="12" name="Picture 11">
            <a:extLst>
              <a:ext uri="{FF2B5EF4-FFF2-40B4-BE49-F238E27FC236}">
                <a16:creationId xmlns:a16="http://schemas.microsoft.com/office/drawing/2014/main" id="{1B07D15E-DBB9-4CD7-BDE6-921B33144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99" y="4805421"/>
            <a:ext cx="2776785" cy="1190051"/>
          </a:xfrm>
          <a:prstGeom prst="rect">
            <a:avLst/>
          </a:prstGeom>
        </p:spPr>
      </p:pic>
      <p:sp>
        <p:nvSpPr>
          <p:cNvPr id="13" name="TextBox 12">
            <a:extLst>
              <a:ext uri="{FF2B5EF4-FFF2-40B4-BE49-F238E27FC236}">
                <a16:creationId xmlns:a16="http://schemas.microsoft.com/office/drawing/2014/main" id="{B279804E-EE20-4E0D-89C1-AA6F9FECFDBE}"/>
              </a:ext>
            </a:extLst>
          </p:cNvPr>
          <p:cNvSpPr txBox="1"/>
          <p:nvPr/>
        </p:nvSpPr>
        <p:spPr>
          <a:xfrm>
            <a:off x="121949" y="6093356"/>
            <a:ext cx="5243109" cy="400110"/>
          </a:xfrm>
          <a:prstGeom prst="rect">
            <a:avLst/>
          </a:prstGeom>
          <a:noFill/>
        </p:spPr>
        <p:txBody>
          <a:bodyPr wrap="square" rtlCol="0">
            <a:spAutoFit/>
          </a:bodyPr>
          <a:lstStyle/>
          <a:p>
            <a:r>
              <a:rPr lang="en-GB" sz="1000" dirty="0"/>
              <a:t>This is such a small change, however because there were so many textures, which had to be looped over each frame, it had a significant impact.</a:t>
            </a:r>
          </a:p>
        </p:txBody>
      </p:sp>
      <p:cxnSp>
        <p:nvCxnSpPr>
          <p:cNvPr id="14" name="Straight Connector 13">
            <a:extLst>
              <a:ext uri="{FF2B5EF4-FFF2-40B4-BE49-F238E27FC236}">
                <a16:creationId xmlns:a16="http://schemas.microsoft.com/office/drawing/2014/main" id="{4B8D412D-AAD1-40B8-9BEF-5F15F9C0F580}"/>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43E216D-4949-471F-B0D1-0C858CE0E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5211" y="931503"/>
            <a:ext cx="5313177" cy="4238374"/>
          </a:xfrm>
          <a:prstGeom prst="rect">
            <a:avLst/>
          </a:prstGeom>
        </p:spPr>
      </p:pic>
      <p:sp>
        <p:nvSpPr>
          <p:cNvPr id="17" name="TextBox 16">
            <a:extLst>
              <a:ext uri="{FF2B5EF4-FFF2-40B4-BE49-F238E27FC236}">
                <a16:creationId xmlns:a16="http://schemas.microsoft.com/office/drawing/2014/main" id="{95A14A9A-7351-4CD3-AF6F-ACCEB0D61B86}"/>
              </a:ext>
            </a:extLst>
          </p:cNvPr>
          <p:cNvSpPr txBox="1"/>
          <p:nvPr/>
        </p:nvSpPr>
        <p:spPr>
          <a:xfrm>
            <a:off x="5995211" y="377505"/>
            <a:ext cx="5243109" cy="553998"/>
          </a:xfrm>
          <a:prstGeom prst="rect">
            <a:avLst/>
          </a:prstGeom>
          <a:noFill/>
        </p:spPr>
        <p:txBody>
          <a:bodyPr wrap="square" rtlCol="0">
            <a:spAutoFit/>
          </a:bodyPr>
          <a:lstStyle/>
          <a:p>
            <a:r>
              <a:rPr lang="en-GB" sz="1000" dirty="0"/>
              <a:t>When comparing the profiler from before and after the change, the performance was significantly greater.</a:t>
            </a:r>
          </a:p>
          <a:p>
            <a:endParaRPr lang="en-GB" sz="1000" dirty="0"/>
          </a:p>
        </p:txBody>
      </p:sp>
      <p:pic>
        <p:nvPicPr>
          <p:cNvPr id="19" name="Picture 18">
            <a:extLst>
              <a:ext uri="{FF2B5EF4-FFF2-40B4-BE49-F238E27FC236}">
                <a16:creationId xmlns:a16="http://schemas.microsoft.com/office/drawing/2014/main" id="{5A69B8AE-D81E-4A6C-A132-E9E719367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211" y="5172495"/>
            <a:ext cx="5313166" cy="1284057"/>
          </a:xfrm>
          <a:prstGeom prst="rect">
            <a:avLst/>
          </a:prstGeom>
        </p:spPr>
      </p:pic>
    </p:spTree>
    <p:extLst>
      <p:ext uri="{BB962C8B-B14F-4D97-AF65-F5344CB8AC3E}">
        <p14:creationId xmlns:p14="http://schemas.microsoft.com/office/powerpoint/2010/main" val="2400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Conclusion</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00657"/>
          </a:xfrm>
          <a:prstGeom prst="rect">
            <a:avLst/>
          </a:prstGeom>
          <a:noFill/>
        </p:spPr>
        <p:txBody>
          <a:bodyPr wrap="square" rtlCol="0">
            <a:spAutoFit/>
          </a:bodyPr>
          <a:lstStyle/>
          <a:p>
            <a:r>
              <a:rPr lang="en-GB" sz="1000" dirty="0"/>
              <a:t>Throughout this optimisation process, I have been focusing on the large scale improvements to the algorithms within the game, rather than micro optimisations. </a:t>
            </a:r>
          </a:p>
          <a:p>
            <a:endParaRPr lang="en-GB" sz="1000" dirty="0"/>
          </a:p>
          <a:p>
            <a:r>
              <a:rPr lang="en-GB" sz="1000" dirty="0"/>
              <a:t>However throughout this process I have been doing micro optimisations for variables, i.e. using char or short, instead of </a:t>
            </a:r>
            <a:r>
              <a:rPr lang="en-GB" sz="1000" dirty="0" err="1"/>
              <a:t>int</a:t>
            </a:r>
            <a:r>
              <a:rPr lang="en-GB" sz="1000" dirty="0"/>
              <a:t> or double, where appropriate. This is not mentioned in the report, because I wasn’t sure how to document all the minor changes, but they are available on my </a:t>
            </a:r>
            <a:r>
              <a:rPr lang="en-GB" sz="1000" dirty="0" err="1"/>
              <a:t>github</a:t>
            </a:r>
            <a:r>
              <a:rPr lang="en-GB" sz="1000" dirty="0"/>
              <a:t> fork.</a:t>
            </a:r>
          </a:p>
          <a:p>
            <a:endParaRPr lang="en-GB" sz="1000" dirty="0"/>
          </a:p>
          <a:p>
            <a:endParaRPr lang="en-GB" sz="1000" dirty="0"/>
          </a:p>
          <a:p>
            <a:endParaRPr lang="en-GB" sz="1000" dirty="0"/>
          </a:p>
          <a:p>
            <a:r>
              <a:rPr lang="en-GB" sz="1000" dirty="0"/>
              <a:t>Almost all the changes made in this game were for the CPU, as SDL manages most of the GPU stuff for you, moreover the GPU was not the bottleneck throughout the process, and the main issue with my code, was that it is only single threaded, however I struggled with implementing C++ multi-threading, and when I finally got it working, there was a decrease in performance, I decided to work on other optimisations I could do instead.</a:t>
            </a:r>
          </a:p>
        </p:txBody>
      </p:sp>
    </p:spTree>
    <p:extLst>
      <p:ext uri="{BB962C8B-B14F-4D97-AF65-F5344CB8AC3E}">
        <p14:creationId xmlns:p14="http://schemas.microsoft.com/office/powerpoint/2010/main" val="405960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change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
        <p:nvSpPr>
          <p:cNvPr id="15" name="TextBox 14">
            <a:extLst>
              <a:ext uri="{FF2B5EF4-FFF2-40B4-BE49-F238E27FC236}">
                <a16:creationId xmlns:a16="http://schemas.microsoft.com/office/drawing/2014/main" id="{66083A61-BCAA-40B1-B62F-9D6F1060020D}"/>
              </a:ext>
            </a:extLst>
          </p:cNvPr>
          <p:cNvSpPr txBox="1"/>
          <p:nvPr/>
        </p:nvSpPr>
        <p:spPr>
          <a:xfrm>
            <a:off x="3233588" y="2336884"/>
            <a:ext cx="2249968" cy="2400657"/>
          </a:xfrm>
          <a:prstGeom prst="rect">
            <a:avLst/>
          </a:prstGeom>
          <a:noFill/>
        </p:spPr>
        <p:txBody>
          <a:bodyPr wrap="square" rtlCol="0">
            <a:spAutoFit/>
          </a:bodyPr>
          <a:lstStyle/>
          <a:p>
            <a:r>
              <a:rPr lang="en-GB" sz="1000" dirty="0"/>
              <a:t>This function gets the location of a sprite from an atlas, based off the index number which is passed in.</a:t>
            </a:r>
          </a:p>
          <a:p>
            <a:endParaRPr lang="en-GB" sz="1000" dirty="0"/>
          </a:p>
          <a:p>
            <a:r>
              <a:rPr lang="en-GB" sz="1000" dirty="0"/>
              <a:t>There are two atlas types that I have implemented, one that doesn’t have any borders, and one that has a 1 pixel border between sprites.</a:t>
            </a:r>
          </a:p>
          <a:p>
            <a:endParaRPr lang="en-GB" sz="1000" dirty="0"/>
          </a:p>
          <a:p>
            <a:r>
              <a:rPr lang="en-GB" sz="1000" dirty="0"/>
              <a:t>In the future if there are more than two types of atlas’, I will try to streamline this code to be more maintainable, however for the two types that I have this was the easiest way I saw how to implement it.</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120365" cy="1902355"/>
          </a:xfrm>
          <a:prstGeom prst="rect">
            <a:avLst/>
          </a:prstGeom>
        </p:spPr>
      </p:pic>
      <p:sp>
        <p:nvSpPr>
          <p:cNvPr id="15" name="TextBox 14">
            <a:extLst>
              <a:ext uri="{FF2B5EF4-FFF2-40B4-BE49-F238E27FC236}">
                <a16:creationId xmlns:a16="http://schemas.microsoft.com/office/drawing/2014/main" id="{150AC6BB-C13C-4C9A-B963-390DD243B167}"/>
              </a:ext>
            </a:extLst>
          </p:cNvPr>
          <p:cNvSpPr txBox="1"/>
          <p:nvPr/>
        </p:nvSpPr>
        <p:spPr>
          <a:xfrm>
            <a:off x="10040763" y="4600846"/>
            <a:ext cx="2098483" cy="707886"/>
          </a:xfrm>
          <a:prstGeom prst="rect">
            <a:avLst/>
          </a:prstGeom>
          <a:noFill/>
        </p:spPr>
        <p:txBody>
          <a:bodyPr wrap="square" rtlCol="0">
            <a:spAutoFit/>
          </a:bodyPr>
          <a:lstStyle/>
          <a:p>
            <a:r>
              <a:rPr lang="en-GB" sz="1000" dirty="0"/>
              <a:t>I suspect this change may be due to the CPU being able to cache the 8x8 chunks better in the L1 and L2 cache more efficiently. </a:t>
            </a:r>
          </a:p>
        </p:txBody>
      </p:sp>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2163</TotalTime>
  <Words>3621</Words>
  <Application>Microsoft Office PowerPoint</Application>
  <PresentationFormat>Widescreen</PresentationFormat>
  <Paragraphs>174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110</cp:revision>
  <dcterms:created xsi:type="dcterms:W3CDTF">2018-03-01T20:36:57Z</dcterms:created>
  <dcterms:modified xsi:type="dcterms:W3CDTF">2018-04-13T10:35:00Z</dcterms:modified>
</cp:coreProperties>
</file>